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0"/>
  </p:notesMasterIdLst>
  <p:sldIdLst>
    <p:sldId id="269" r:id="rId4"/>
    <p:sldId id="317" r:id="rId5"/>
    <p:sldId id="329" r:id="rId6"/>
    <p:sldId id="322" r:id="rId7"/>
    <p:sldId id="321" r:id="rId8"/>
    <p:sldId id="323" r:id="rId9"/>
  </p:sldIdLst>
  <p:sldSz cx="12192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0" userDrawn="1">
          <p15:clr>
            <a:srgbClr val="A4A3A4"/>
          </p15:clr>
        </p15:guide>
        <p15:guide id="2" pos="38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8C8C8C"/>
    <a:srgbClr val="ED1C24"/>
    <a:srgbClr val="B4B4B4"/>
    <a:srgbClr val="646464"/>
    <a:srgbClr val="C8C8C8"/>
    <a:srgbClr val="88F1E5"/>
    <a:srgbClr val="88D8E5"/>
    <a:srgbClr val="88E4E5"/>
    <a:srgbClr val="21BC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0" d="100"/>
          <a:sy n="60" d="100"/>
        </p:scale>
        <p:origin x="432" y="56"/>
      </p:cViewPr>
      <p:guideLst>
        <p:guide orient="horz" pos="2210"/>
        <p:guide pos="38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24378-00D7-45FF-AB87-4712D912B902}" type="datetimeFigureOut">
              <a:rPr lang="zh-CN" altLang="en-US" smtClean="0"/>
            </a:fld>
            <a:endParaRPr lang="zh-CN" altLang="en-US"/>
          </a:p>
        </p:txBody>
      </p:sp>
      <p:sp>
        <p:nvSpPr>
          <p:cNvPr id="4" name="幻灯片图像占位符 3"/>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BC4DB-98FB-4A90-8BBF-47B6EA0017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l="-1000" t="-4000" b="-4000"/>
          </a:stretch>
        </a:blipFill>
        <a:effectLst/>
      </p:bgPr>
    </p:bg>
    <p:spTree>
      <p:nvGrpSpPr>
        <p:cNvPr id="1" name=""/>
        <p:cNvGrpSpPr/>
        <p:nvPr/>
      </p:nvGrpSpPr>
      <p:grpSpPr>
        <a:xfrm>
          <a:off x="0" y="0"/>
          <a:ext cx="0" cy="0"/>
          <a:chOff x="0" y="0"/>
          <a:chExt cx="0" cy="0"/>
        </a:xfrm>
      </p:grpSpPr>
      <p:sp>
        <p:nvSpPr>
          <p:cNvPr id="2" name="标题 1"/>
          <p:cNvSpPr/>
          <p:nvPr>
            <p:ph type="ctrTitle"/>
          </p:nvPr>
        </p:nvSpPr>
        <p:spPr>
          <a:xfrm>
            <a:off x="5720764" y="2699657"/>
            <a:ext cx="6415314" cy="1147536"/>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Autofit/>
          </a:bodyPr>
          <a:lstStyle>
            <a:lvl1pPr algn="l">
              <a:defRPr sz="5400"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3" name="副标题 2"/>
          <p:cNvSpPr/>
          <p:nvPr>
            <p:ph type="subTitle" idx="1"/>
          </p:nvPr>
        </p:nvSpPr>
        <p:spPr>
          <a:xfrm>
            <a:off x="6359392" y="4056743"/>
            <a:ext cx="5776685" cy="508000"/>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rmAutofit/>
          </a:bodyPr>
          <a:lstStyle>
            <a:lvl1pPr marL="0" indent="0" algn="l">
              <a:buNone/>
              <a:defRPr sz="28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结束页">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文本占位符 2"/>
          <p:cNvSpPr/>
          <p:nvPr>
            <p:ph type="body" sz="quarter" idx="10" hasCustomPrompt="1"/>
          </p:nvPr>
        </p:nvSpPr>
        <p:spPr>
          <a:xfrm>
            <a:off x="3474867" y="2872569"/>
            <a:ext cx="5260975" cy="1311128"/>
          </a:xfrm>
        </p:spPr>
        <p:txBody>
          <a:bodyPr anchor="ctr">
            <a:spAutoFit/>
          </a:bodyPr>
          <a:lstStyle>
            <a:lvl1pPr marL="0" indent="0" algn="ctr">
              <a:buNone/>
              <a:defRPr sz="8800" b="1">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en-US" altLang="zh-CN" dirty="0"/>
              <a:t>THANKS</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l="-1000" t="-4000" b="-4000"/>
          </a:stretch>
        </a:blipFill>
        <a:effectLst/>
      </p:bgPr>
    </p:bg>
    <p:spTree>
      <p:nvGrpSpPr>
        <p:cNvPr id="1" name=""/>
        <p:cNvGrpSpPr/>
        <p:nvPr/>
      </p:nvGrpSpPr>
      <p:grpSpPr>
        <a:xfrm>
          <a:off x="0" y="0"/>
          <a:ext cx="0" cy="0"/>
          <a:chOff x="0" y="0"/>
          <a:chExt cx="0" cy="0"/>
        </a:xfrm>
      </p:grpSpPr>
      <p:sp>
        <p:nvSpPr>
          <p:cNvPr id="2" name="标题 1"/>
          <p:cNvSpPr/>
          <p:nvPr>
            <p:ph type="ctrTitle"/>
          </p:nvPr>
        </p:nvSpPr>
        <p:spPr>
          <a:xfrm>
            <a:off x="5720764" y="2699657"/>
            <a:ext cx="6415314" cy="1147536"/>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Autofit/>
          </a:bodyPr>
          <a:lstStyle>
            <a:lvl1pPr algn="l">
              <a:defRPr sz="5400"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3" name="副标题 2"/>
          <p:cNvSpPr/>
          <p:nvPr>
            <p:ph type="subTitle" idx="1"/>
          </p:nvPr>
        </p:nvSpPr>
        <p:spPr>
          <a:xfrm>
            <a:off x="6359392" y="4056743"/>
            <a:ext cx="5776685" cy="508000"/>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rmAutofit/>
          </a:bodyPr>
          <a:lstStyle>
            <a:lvl1pPr marL="0" indent="0" algn="l">
              <a:buNone/>
              <a:defRPr sz="28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5" name="内容占位符 2"/>
          <p:cNvSpPr/>
          <p:nvPr>
            <p:ph idx="10"/>
          </p:nvPr>
        </p:nvSpPr>
        <p:spPr>
          <a:xfrm>
            <a:off x="1785032" y="1582057"/>
            <a:ext cx="8632143" cy="481874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p:nvPr>
            <p:ph type="body" idx="1"/>
          </p:nvPr>
        </p:nvSpPr>
        <p:spPr>
          <a:xfrm>
            <a:off x="1785032" y="1287277"/>
            <a:ext cx="8607198" cy="424732"/>
          </a:xfrm>
        </p:spPr>
        <p:txBody>
          <a:bodyPr wrap="square">
            <a:spAutoFit/>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5"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8" name="内容占位符 2"/>
          <p:cNvSpPr/>
          <p:nvPr>
            <p:ph idx="10"/>
          </p:nvPr>
        </p:nvSpPr>
        <p:spPr>
          <a:xfrm>
            <a:off x="1785032"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p:nvPr>
            <p:ph idx="11"/>
          </p:nvPr>
        </p:nvSpPr>
        <p:spPr>
          <a:xfrm>
            <a:off x="6241143"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p:nvPr>
            <p:ph type="body" idx="1"/>
          </p:nvPr>
        </p:nvSpPr>
        <p:spPr>
          <a:xfrm>
            <a:off x="1792858"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5" name="文本占位符 4"/>
          <p:cNvSpPr/>
          <p:nvPr>
            <p:ph type="body" sz="quarter" idx="3"/>
          </p:nvPr>
        </p:nvSpPr>
        <p:spPr>
          <a:xfrm>
            <a:off x="6201830"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内容占位符 2"/>
          <p:cNvSpPr/>
          <p:nvPr>
            <p:ph idx="10"/>
          </p:nvPr>
        </p:nvSpPr>
        <p:spPr>
          <a:xfrm>
            <a:off x="1785032" y="1792507"/>
            <a:ext cx="4198226"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p:nvPr>
            <p:ph idx="11"/>
          </p:nvPr>
        </p:nvSpPr>
        <p:spPr>
          <a:xfrm>
            <a:off x="6201831" y="1792507"/>
            <a:ext cx="4190399"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三栏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8" name="文本占位符 2"/>
          <p:cNvSpPr/>
          <p:nvPr>
            <p:ph type="body" idx="1" hasCustomPrompt="1"/>
          </p:nvPr>
        </p:nvSpPr>
        <p:spPr>
          <a:xfrm>
            <a:off x="1791269" y="1307618"/>
            <a:ext cx="2799871"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9" name="文本占位符 4"/>
          <p:cNvSpPr/>
          <p:nvPr>
            <p:ph type="body" sz="quarter" idx="3" hasCustomPrompt="1"/>
          </p:nvPr>
        </p:nvSpPr>
        <p:spPr>
          <a:xfrm>
            <a:off x="4693110"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0" name="文本占位符 4"/>
          <p:cNvSpPr/>
          <p:nvPr>
            <p:ph type="body" sz="quarter" idx="10" hasCustomPrompt="1"/>
          </p:nvPr>
        </p:nvSpPr>
        <p:spPr>
          <a:xfrm>
            <a:off x="7593655"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5" name="内容占位符 2"/>
          <p:cNvSpPr/>
          <p:nvPr>
            <p:ph idx="11"/>
          </p:nvPr>
        </p:nvSpPr>
        <p:spPr>
          <a:xfrm>
            <a:off x="1785032"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6" name="内容占位符 2"/>
          <p:cNvSpPr/>
          <p:nvPr>
            <p:ph idx="12"/>
          </p:nvPr>
        </p:nvSpPr>
        <p:spPr>
          <a:xfrm>
            <a:off x="4685577"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8" name="内容占位符 2"/>
          <p:cNvSpPr/>
          <p:nvPr>
            <p:ph idx="13"/>
          </p:nvPr>
        </p:nvSpPr>
        <p:spPr>
          <a:xfrm>
            <a:off x="7586122" y="1792506"/>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一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6" name="内容占位符 2"/>
          <p:cNvSpPr/>
          <p:nvPr>
            <p:ph idx="17"/>
          </p:nvPr>
        </p:nvSpPr>
        <p:spPr>
          <a:xfrm>
            <a:off x="6096001" y="2046512"/>
            <a:ext cx="4978400" cy="3236687"/>
          </a:xfrm>
          <a:solidFill>
            <a:srgbClr val="3C3C3C"/>
          </a:solidFill>
          <a:ln w="63500">
            <a:noFill/>
            <a:miter lim="800000"/>
          </a:ln>
          <a:effectLst>
            <a:outerShdw blurRad="50800" dist="38100" dir="5400000" algn="t"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8" name="图片占位符 7"/>
          <p:cNvSpPr/>
          <p:nvPr>
            <p:ph type="pic" sz="quarter" idx="10" hasCustomPrompt="1"/>
          </p:nvPr>
        </p:nvSpPr>
        <p:spPr>
          <a:xfrm>
            <a:off x="1129553" y="2046512"/>
            <a:ext cx="4966447" cy="3236687"/>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7" name="标题 1"/>
          <p:cNvSpPr/>
          <p:nvPr>
            <p:ph type="title"/>
          </p:nvPr>
        </p:nvSpPr>
        <p:spPr>
          <a:xfrm>
            <a:off x="1129553" y="377895"/>
            <a:ext cx="9944847"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两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11" name="图片占位符 7"/>
          <p:cNvSpPr/>
          <p:nvPr>
            <p:ph type="pic" sz="quarter" idx="15" hasCustomPrompt="1"/>
          </p:nvPr>
        </p:nvSpPr>
        <p:spPr>
          <a:xfrm>
            <a:off x="1404602"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3" name="图片占位符 7"/>
          <p:cNvSpPr/>
          <p:nvPr>
            <p:ph type="pic" sz="quarter" idx="16" hasCustomPrompt="1"/>
          </p:nvPr>
        </p:nvSpPr>
        <p:spPr>
          <a:xfrm>
            <a:off x="6229353"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内容占位符 2"/>
          <p:cNvSpPr/>
          <p:nvPr>
            <p:ph idx="17"/>
          </p:nvPr>
        </p:nvSpPr>
        <p:spPr>
          <a:xfrm>
            <a:off x="1404602"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2" name="内容占位符 2"/>
          <p:cNvSpPr/>
          <p:nvPr>
            <p:ph idx="18"/>
          </p:nvPr>
        </p:nvSpPr>
        <p:spPr>
          <a:xfrm>
            <a:off x="6229353"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7" name="标题 1"/>
          <p:cNvSpPr/>
          <p:nvPr>
            <p:ph type="title"/>
          </p:nvPr>
        </p:nvSpPr>
        <p:spPr>
          <a:xfrm>
            <a:off x="1404602" y="377895"/>
            <a:ext cx="93776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5" name="内容占位符 2"/>
          <p:cNvSpPr/>
          <p:nvPr>
            <p:ph idx="10"/>
          </p:nvPr>
        </p:nvSpPr>
        <p:spPr>
          <a:xfrm>
            <a:off x="1785032" y="1582057"/>
            <a:ext cx="8632143" cy="481874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三张图片和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11" name="图片占位符 7"/>
          <p:cNvSpPr/>
          <p:nvPr>
            <p:ph type="pic" sz="quarter" idx="18" hasCustomPrompt="1"/>
          </p:nvPr>
        </p:nvSpPr>
        <p:spPr>
          <a:xfrm>
            <a:off x="1156953"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4" name="图片占位符 7"/>
          <p:cNvSpPr/>
          <p:nvPr>
            <p:ph type="pic" sz="quarter" idx="19" hasCustomPrompt="1"/>
          </p:nvPr>
        </p:nvSpPr>
        <p:spPr>
          <a:xfrm>
            <a:off x="4505830"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图片占位符 7"/>
          <p:cNvSpPr/>
          <p:nvPr>
            <p:ph type="pic" sz="quarter" idx="20" hasCustomPrompt="1"/>
          </p:nvPr>
        </p:nvSpPr>
        <p:spPr>
          <a:xfrm>
            <a:off x="7854707" y="1277257"/>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23" name="内容占位符 2"/>
          <p:cNvSpPr/>
          <p:nvPr>
            <p:ph idx="17"/>
          </p:nvPr>
        </p:nvSpPr>
        <p:spPr>
          <a:xfrm>
            <a:off x="1124187" y="4441387"/>
            <a:ext cx="3217625"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4" name="内容占位符 2"/>
          <p:cNvSpPr/>
          <p:nvPr>
            <p:ph idx="21"/>
          </p:nvPr>
        </p:nvSpPr>
        <p:spPr>
          <a:xfrm>
            <a:off x="4467226" y="4441387"/>
            <a:ext cx="3219392"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5" name="内容占位符 2"/>
          <p:cNvSpPr/>
          <p:nvPr>
            <p:ph idx="22"/>
          </p:nvPr>
        </p:nvSpPr>
        <p:spPr>
          <a:xfrm>
            <a:off x="7812033" y="4441387"/>
            <a:ext cx="3223566"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9" name="标题 1"/>
          <p:cNvSpPr/>
          <p:nvPr>
            <p:ph type="title"/>
          </p:nvPr>
        </p:nvSpPr>
        <p:spPr>
          <a:xfrm>
            <a:off x="1156953" y="377895"/>
            <a:ext cx="9846102"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结束页">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文本占位符 2"/>
          <p:cNvSpPr/>
          <p:nvPr>
            <p:ph type="body" sz="quarter" idx="10" hasCustomPrompt="1"/>
          </p:nvPr>
        </p:nvSpPr>
        <p:spPr>
          <a:xfrm>
            <a:off x="3474867" y="2872569"/>
            <a:ext cx="5260975" cy="1311128"/>
          </a:xfrm>
        </p:spPr>
        <p:txBody>
          <a:bodyPr anchor="ctr">
            <a:spAutoFit/>
          </a:bodyPr>
          <a:lstStyle>
            <a:lvl1pPr marL="0" indent="0" algn="ctr">
              <a:buNone/>
              <a:defRPr sz="8800" b="1">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en-US" altLang="zh-CN" dirty="0"/>
              <a:t>THANKS</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p:nvPr>
            <p:ph type="body" idx="1"/>
          </p:nvPr>
        </p:nvSpPr>
        <p:spPr>
          <a:xfrm>
            <a:off x="1785032" y="1287277"/>
            <a:ext cx="8607198" cy="424732"/>
          </a:xfrm>
        </p:spPr>
        <p:txBody>
          <a:bodyPr wrap="square">
            <a:spAutoFit/>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5"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8" name="内容占位符 2"/>
          <p:cNvSpPr/>
          <p:nvPr>
            <p:ph idx="10"/>
          </p:nvPr>
        </p:nvSpPr>
        <p:spPr>
          <a:xfrm>
            <a:off x="1785032"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p:nvPr>
            <p:ph idx="11"/>
          </p:nvPr>
        </p:nvSpPr>
        <p:spPr>
          <a:xfrm>
            <a:off x="6241143"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p:nvPr>
            <p:ph type="body" idx="1"/>
          </p:nvPr>
        </p:nvSpPr>
        <p:spPr>
          <a:xfrm>
            <a:off x="1792858"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5" name="文本占位符 4"/>
          <p:cNvSpPr/>
          <p:nvPr>
            <p:ph type="body" sz="quarter" idx="3"/>
          </p:nvPr>
        </p:nvSpPr>
        <p:spPr>
          <a:xfrm>
            <a:off x="6201830"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内容占位符 2"/>
          <p:cNvSpPr/>
          <p:nvPr>
            <p:ph idx="10"/>
          </p:nvPr>
        </p:nvSpPr>
        <p:spPr>
          <a:xfrm>
            <a:off x="1785032" y="1792507"/>
            <a:ext cx="4198226"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p:nvPr>
            <p:ph idx="11"/>
          </p:nvPr>
        </p:nvSpPr>
        <p:spPr>
          <a:xfrm>
            <a:off x="6201831" y="1792507"/>
            <a:ext cx="4190399"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三栏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8" name="文本占位符 2"/>
          <p:cNvSpPr/>
          <p:nvPr>
            <p:ph type="body" idx="1" hasCustomPrompt="1"/>
          </p:nvPr>
        </p:nvSpPr>
        <p:spPr>
          <a:xfrm>
            <a:off x="1791269" y="1307618"/>
            <a:ext cx="2799871"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9" name="文本占位符 4"/>
          <p:cNvSpPr/>
          <p:nvPr>
            <p:ph type="body" sz="quarter" idx="3" hasCustomPrompt="1"/>
          </p:nvPr>
        </p:nvSpPr>
        <p:spPr>
          <a:xfrm>
            <a:off x="4693110"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0" name="文本占位符 4"/>
          <p:cNvSpPr/>
          <p:nvPr>
            <p:ph type="body" sz="quarter" idx="10" hasCustomPrompt="1"/>
          </p:nvPr>
        </p:nvSpPr>
        <p:spPr>
          <a:xfrm>
            <a:off x="7593655"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4" name="标题 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5" name="内容占位符 2"/>
          <p:cNvSpPr/>
          <p:nvPr>
            <p:ph idx="11"/>
          </p:nvPr>
        </p:nvSpPr>
        <p:spPr>
          <a:xfrm>
            <a:off x="1785032"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6" name="内容占位符 2"/>
          <p:cNvSpPr/>
          <p:nvPr>
            <p:ph idx="12"/>
          </p:nvPr>
        </p:nvSpPr>
        <p:spPr>
          <a:xfrm>
            <a:off x="4685577"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8" name="内容占位符 2"/>
          <p:cNvSpPr/>
          <p:nvPr>
            <p:ph idx="13"/>
          </p:nvPr>
        </p:nvSpPr>
        <p:spPr>
          <a:xfrm>
            <a:off x="7586122" y="1792506"/>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一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6" name="内容占位符 2"/>
          <p:cNvSpPr/>
          <p:nvPr>
            <p:ph idx="17"/>
          </p:nvPr>
        </p:nvSpPr>
        <p:spPr>
          <a:xfrm>
            <a:off x="6096001" y="2046512"/>
            <a:ext cx="4978400" cy="3236687"/>
          </a:xfrm>
          <a:solidFill>
            <a:srgbClr val="3C3C3C"/>
          </a:solidFill>
          <a:ln w="63500">
            <a:noFill/>
            <a:miter lim="800000"/>
          </a:ln>
          <a:effectLst>
            <a:outerShdw blurRad="50800" dist="38100" dir="5400000" algn="t"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8" name="图片占位符 7"/>
          <p:cNvSpPr/>
          <p:nvPr>
            <p:ph type="pic" sz="quarter" idx="10" hasCustomPrompt="1"/>
          </p:nvPr>
        </p:nvSpPr>
        <p:spPr>
          <a:xfrm>
            <a:off x="1129553" y="2046512"/>
            <a:ext cx="4966447" cy="3236687"/>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7" name="标题 1"/>
          <p:cNvSpPr/>
          <p:nvPr>
            <p:ph type="title"/>
          </p:nvPr>
        </p:nvSpPr>
        <p:spPr>
          <a:xfrm>
            <a:off x="1129553" y="377895"/>
            <a:ext cx="9944847"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两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11" name="图片占位符 7"/>
          <p:cNvSpPr/>
          <p:nvPr>
            <p:ph type="pic" sz="quarter" idx="15" hasCustomPrompt="1"/>
          </p:nvPr>
        </p:nvSpPr>
        <p:spPr>
          <a:xfrm>
            <a:off x="1404602"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3" name="图片占位符 7"/>
          <p:cNvSpPr/>
          <p:nvPr>
            <p:ph type="pic" sz="quarter" idx="16" hasCustomPrompt="1"/>
          </p:nvPr>
        </p:nvSpPr>
        <p:spPr>
          <a:xfrm>
            <a:off x="6229353"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内容占位符 2"/>
          <p:cNvSpPr/>
          <p:nvPr>
            <p:ph idx="17"/>
          </p:nvPr>
        </p:nvSpPr>
        <p:spPr>
          <a:xfrm>
            <a:off x="1404602"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2" name="内容占位符 2"/>
          <p:cNvSpPr/>
          <p:nvPr>
            <p:ph idx="18"/>
          </p:nvPr>
        </p:nvSpPr>
        <p:spPr>
          <a:xfrm>
            <a:off x="6229353"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7" name="标题 1"/>
          <p:cNvSpPr/>
          <p:nvPr>
            <p:ph type="title"/>
          </p:nvPr>
        </p:nvSpPr>
        <p:spPr>
          <a:xfrm>
            <a:off x="1404602" y="377895"/>
            <a:ext cx="93776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三张图片和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11" name="图片占位符 7"/>
          <p:cNvSpPr/>
          <p:nvPr>
            <p:ph type="pic" sz="quarter" idx="18" hasCustomPrompt="1"/>
          </p:nvPr>
        </p:nvSpPr>
        <p:spPr>
          <a:xfrm>
            <a:off x="1156953"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4" name="图片占位符 7"/>
          <p:cNvSpPr/>
          <p:nvPr>
            <p:ph type="pic" sz="quarter" idx="19" hasCustomPrompt="1"/>
          </p:nvPr>
        </p:nvSpPr>
        <p:spPr>
          <a:xfrm>
            <a:off x="4505830"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图片占位符 7"/>
          <p:cNvSpPr/>
          <p:nvPr>
            <p:ph type="pic" sz="quarter" idx="20" hasCustomPrompt="1"/>
          </p:nvPr>
        </p:nvSpPr>
        <p:spPr>
          <a:xfrm>
            <a:off x="7854707" y="1277257"/>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23" name="内容占位符 2"/>
          <p:cNvSpPr/>
          <p:nvPr>
            <p:ph idx="17"/>
          </p:nvPr>
        </p:nvSpPr>
        <p:spPr>
          <a:xfrm>
            <a:off x="1124187" y="4441387"/>
            <a:ext cx="3217625"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4" name="内容占位符 2"/>
          <p:cNvSpPr/>
          <p:nvPr>
            <p:ph idx="21"/>
          </p:nvPr>
        </p:nvSpPr>
        <p:spPr>
          <a:xfrm>
            <a:off x="4467226" y="4441387"/>
            <a:ext cx="3219392"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5" name="内容占位符 2"/>
          <p:cNvSpPr/>
          <p:nvPr>
            <p:ph idx="22"/>
          </p:nvPr>
        </p:nvSpPr>
        <p:spPr>
          <a:xfrm>
            <a:off x="7812033" y="4441387"/>
            <a:ext cx="3223566"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9" name="标题 1"/>
          <p:cNvSpPr/>
          <p:nvPr>
            <p:ph type="title"/>
          </p:nvPr>
        </p:nvSpPr>
        <p:spPr>
          <a:xfrm>
            <a:off x="1156953" y="377895"/>
            <a:ext cx="9846102"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558A7-513C-47BE-9B6D-29FE45CBE407}" type="datetimeFigureOut">
              <a:rPr lang="zh-CN" altLang="en-US" smtClean="0"/>
            </a:fld>
            <a:endParaRPr lang="zh-CN" altLang="en-US"/>
          </a:p>
        </p:txBody>
      </p:sp>
      <p:sp>
        <p:nvSpPr>
          <p:cNvPr id="5" name="页脚占位符 4"/>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FE8B8F-0AD3-4B91-89A9-EA0C1FE9243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558A7-513C-47BE-9B6D-29FE45CBE407}" type="datetimeFigureOut">
              <a:rPr lang="zh-CN" altLang="en-US" smtClean="0"/>
            </a:fld>
            <a:endParaRPr lang="zh-CN" altLang="en-US"/>
          </a:p>
        </p:txBody>
      </p:sp>
      <p:sp>
        <p:nvSpPr>
          <p:cNvPr id="5" name="页脚占位符 4"/>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FE8B8F-0AD3-4B91-89A9-EA0C1FE9243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p:nvPr>
            <p:ph type="ctrTitle"/>
          </p:nvPr>
        </p:nvSpPr>
        <p:spPr>
          <a:xfrm>
            <a:off x="3550285" y="1703070"/>
            <a:ext cx="8375416" cy="2098040"/>
          </a:xfrm>
        </p:spPr>
        <p:txBody>
          <a:bodyPr/>
          <a:lstStyle/>
          <a:p>
            <a:r>
              <a:rPr lang="en-US" sz="4100" dirty="0">
                <a:latin typeface="Times New Roman" panose="02020603050405020304" pitchFamily="18" charset="0"/>
                <a:cs typeface="Times New Roman" panose="02020603050405020304" pitchFamily="18" charset="0"/>
              </a:rPr>
              <a:t>The Influences of Circular RNA Design Based on Computer Algorithms on the Future </a:t>
            </a:r>
            <a:endParaRPr lang="zh-CN" altLang="en-US" sz="4100" dirty="0">
              <a:latin typeface="Times New Roman" panose="02020603050405020304" pitchFamily="18" charset="0"/>
              <a:cs typeface="Times New Roman" panose="02020603050405020304" pitchFamily="18" charset="0"/>
            </a:endParaRPr>
          </a:p>
        </p:txBody>
      </p:sp>
      <p:sp>
        <p:nvSpPr>
          <p:cNvPr id="3" name="副标题 2"/>
          <p:cNvSpPr/>
          <p:nvPr>
            <p:ph type="subTitle" idx="1"/>
          </p:nvPr>
        </p:nvSpPr>
        <p:spPr>
          <a:xfrm>
            <a:off x="4976190" y="4167809"/>
            <a:ext cx="7159887" cy="396934"/>
          </a:xfrm>
        </p:spPr>
        <p:txBody>
          <a:bodyPr>
            <a:normAutofit fontScale="85000" lnSpcReduction="10000"/>
          </a:bodyPr>
          <a:lstStyle/>
          <a:p>
            <a:r>
              <a:rPr lang="en-US" altLang="zh-CN" dirty="0">
                <a:latin typeface="Times New Roman" panose="02020603050405020304" pitchFamily="18" charset="0"/>
                <a:cs typeface="Times New Roman" panose="02020603050405020304" pitchFamily="18" charset="0"/>
              </a:rPr>
              <a:t>Chenxi Ouyang, </a:t>
            </a:r>
            <a:r>
              <a:rPr lang="en-US" altLang="zh-CN" dirty="0" err="1">
                <a:latin typeface="Times New Roman" panose="02020603050405020304" pitchFamily="18" charset="0"/>
                <a:cs typeface="Times New Roman" panose="02020603050405020304" pitchFamily="18" charset="0"/>
              </a:rPr>
              <a:t>Chenjie</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xin</a:t>
            </a:r>
            <a:r>
              <a:rPr lang="en-US" altLang="zh-CN" dirty="0">
                <a:latin typeface="Times New Roman" panose="02020603050405020304" pitchFamily="18" charset="0"/>
                <a:cs typeface="Times New Roman" panose="02020603050405020304" pitchFamily="18" charset="0"/>
              </a:rPr>
              <a:t>, Haotian Wu, </a:t>
            </a:r>
            <a:r>
              <a:rPr lang="en-US" altLang="zh-CN" dirty="0" err="1">
                <a:latin typeface="Times New Roman" panose="02020603050405020304" pitchFamily="18" charset="0"/>
                <a:cs typeface="Times New Roman" panose="02020603050405020304" pitchFamily="18" charset="0"/>
              </a:rPr>
              <a:t>Chuanshi</a:t>
            </a:r>
            <a:r>
              <a:rPr lang="en-US" altLang="zh-CN" dirty="0">
                <a:latin typeface="Times New Roman" panose="02020603050405020304" pitchFamily="18" charset="0"/>
                <a:cs typeface="Times New Roman" panose="02020603050405020304" pitchFamily="18" charset="0"/>
              </a:rPr>
              <a:t> Xu</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p:nvPr>
            <p:ph type="body" idx="1"/>
          </p:nvPr>
        </p:nvSpPr>
        <p:spPr>
          <a:xfrm>
            <a:off x="3968110" y="1384992"/>
            <a:ext cx="7825409" cy="1089529"/>
          </a:xfrm>
        </p:spPr>
        <p:txBody>
          <a:bodyPr/>
          <a:lstStyle/>
          <a:p>
            <a:r>
              <a:rPr lang="en-US" altLang="zh-CN" b="1" dirty="0" err="1">
                <a:latin typeface="Times New Roman" panose="02020603050405020304" pitchFamily="18" charset="0"/>
                <a:ea typeface="等线 Light" panose="02010600030101010101" pitchFamily="2" charset="-122"/>
                <a:cs typeface="Times New Roman" panose="02020603050405020304" pitchFamily="18" charset="0"/>
              </a:rPr>
              <a:t>CircRNAs</a:t>
            </a:r>
            <a:r>
              <a:rPr lang="en-US" altLang="zh-CN" b="1" dirty="0">
                <a:latin typeface="Times New Roman" panose="02020603050405020304" pitchFamily="18" charset="0"/>
                <a:ea typeface="等线 Light" panose="02010600030101010101" pitchFamily="2" charset="-122"/>
                <a:cs typeface="Times New Roman" panose="02020603050405020304" pitchFamily="18" charset="0"/>
              </a:rPr>
              <a:t> have unique covalently closed-loop structures, which can enhanced stability, and prolonged protein expression compared to conventional linear mRNAs.</a:t>
            </a:r>
            <a:endParaRPr lang="en-US" altLang="zh-CN" b="1" dirty="0">
              <a:latin typeface="Times New Roman" panose="02020603050405020304" pitchFamily="18" charset="0"/>
              <a:ea typeface="等线 Light" panose="02010600030101010101" pitchFamily="2" charset="-122"/>
              <a:cs typeface="Times New Roman" panose="02020603050405020304" pitchFamily="18" charset="0"/>
            </a:endParaRPr>
          </a:p>
        </p:txBody>
      </p:sp>
      <p:sp>
        <p:nvSpPr>
          <p:cNvPr id="3" name="标题 2"/>
          <p:cNvSpPr/>
          <p:nvPr>
            <p:ph type="title"/>
          </p:nvPr>
        </p:nvSpPr>
        <p:spPr>
          <a:xfrm>
            <a:off x="374515" y="377895"/>
            <a:ext cx="10757311" cy="792000"/>
          </a:xfrm>
        </p:spPr>
        <p:txBody>
          <a:bodyPr>
            <a:normAutofit/>
          </a:bodyPr>
          <a:lstStyle/>
          <a:p>
            <a:r>
              <a:rPr lang="en-US" altLang="zh-CN" dirty="0">
                <a:latin typeface="Times New Roman" panose="02020603050405020304" pitchFamily="18" charset="0"/>
                <a:cs typeface="Times New Roman" panose="02020603050405020304" pitchFamily="18" charset="0"/>
              </a:rPr>
              <a:t>Introduction to </a:t>
            </a:r>
            <a:r>
              <a:rPr lang="en-US" altLang="zh-CN" dirty="0" err="1">
                <a:latin typeface="Times New Roman" panose="02020603050405020304" pitchFamily="18" charset="0"/>
                <a:cs typeface="Times New Roman" panose="02020603050405020304" pitchFamily="18" charset="0"/>
              </a:rPr>
              <a:t>circRNA</a:t>
            </a:r>
            <a:r>
              <a:rPr lang="en-US" altLang="zh-CN" dirty="0">
                <a:latin typeface="Times New Roman" panose="02020603050405020304" pitchFamily="18" charset="0"/>
                <a:cs typeface="Times New Roman" panose="02020603050405020304" pitchFamily="18" charset="0"/>
              </a:rPr>
              <a:t> and </a:t>
            </a:r>
            <a:r>
              <a:rPr lang="en-US" altLang="zh-CN" dirty="0" err="1">
                <a:latin typeface="Times New Roman" panose="02020603050405020304" pitchFamily="18" charset="0"/>
                <a:cs typeface="Times New Roman" panose="02020603050405020304" pitchFamily="18" charset="0"/>
              </a:rPr>
              <a:t>circdesign</a:t>
            </a:r>
            <a:endParaRPr lang="en-US" altLang="zh-CN" dirty="0">
              <a:latin typeface="Times New Roman" panose="02020603050405020304" pitchFamily="18" charset="0"/>
              <a:cs typeface="Times New Roman" panose="02020603050405020304" pitchFamily="18" charset="0"/>
            </a:endParaRPr>
          </a:p>
        </p:txBody>
      </p:sp>
      <p:sp>
        <p:nvSpPr>
          <p:cNvPr id="4" name="文本框 3"/>
          <p:cNvSpPr txBox="1"/>
          <p:nvPr/>
        </p:nvSpPr>
        <p:spPr>
          <a:xfrm>
            <a:off x="3968110" y="2723682"/>
            <a:ext cx="7378430" cy="1569660"/>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However , we still need to find a way out to achieve three critical objectives: preservation of highly efficient circularization, structural compactness of </a:t>
            </a:r>
            <a:r>
              <a:rPr lang="en-US" altLang="zh-CN" sz="2400" dirty="0" err="1">
                <a:latin typeface="Times New Roman" panose="02020603050405020304" pitchFamily="18" charset="0"/>
                <a:cs typeface="Times New Roman" panose="02020603050405020304" pitchFamily="18" charset="0"/>
              </a:rPr>
              <a:t>circRNA</a:t>
            </a:r>
            <a:r>
              <a:rPr lang="en-US" altLang="zh-CN" sz="2400" dirty="0">
                <a:latin typeface="Times New Roman" panose="02020603050405020304" pitchFamily="18" charset="0"/>
                <a:cs typeface="Times New Roman" panose="02020603050405020304" pitchFamily="18" charset="0"/>
              </a:rPr>
              <a:t> and full exploitation of IRES-mediated initiation capacity.</a:t>
            </a:r>
            <a:endParaRPr lang="zh-CN" altLang="en-US" sz="2400" dirty="0">
              <a:latin typeface="Times New Roman" panose="02020603050405020304" pitchFamily="18" charset="0"/>
              <a:cs typeface="Times New Roman" panose="02020603050405020304" pitchFamily="18" charset="0"/>
            </a:endParaRPr>
          </a:p>
        </p:txBody>
      </p:sp>
      <p:sp>
        <p:nvSpPr>
          <p:cNvPr id="6" name="文本框 5"/>
          <p:cNvSpPr txBox="1"/>
          <p:nvPr/>
        </p:nvSpPr>
        <p:spPr>
          <a:xfrm>
            <a:off x="3968110" y="4542503"/>
            <a:ext cx="7163716" cy="1200329"/>
          </a:xfrm>
          <a:prstGeom prst="rect">
            <a:avLst/>
          </a:prstGeom>
          <a:noFill/>
        </p:spPr>
        <p:txBody>
          <a:bodyPr wrap="square" rtlCol="0">
            <a:spAutoFit/>
          </a:bodyPr>
          <a:lstStyle/>
          <a:p>
            <a:r>
              <a:rPr lang="en-US" altLang="zh-CN" sz="2400" dirty="0" err="1">
                <a:latin typeface="Times New Roman" panose="02020603050405020304" pitchFamily="18" charset="0"/>
                <a:cs typeface="Times New Roman" panose="02020603050405020304" pitchFamily="18" charset="0"/>
              </a:rPr>
              <a:t>Circdesign</a:t>
            </a:r>
            <a:r>
              <a:rPr lang="en-US" altLang="zh-CN" sz="2400" dirty="0">
                <a:latin typeface="Times New Roman" panose="02020603050405020304" pitchFamily="18" charset="0"/>
                <a:cs typeface="Times New Roman" panose="02020603050405020304" pitchFamily="18" charset="0"/>
              </a:rPr>
              <a:t> can solve the problem of the rational design of a </a:t>
            </a:r>
            <a:r>
              <a:rPr lang="en-US" altLang="zh-CN" sz="2400" dirty="0" err="1">
                <a:latin typeface="Times New Roman" panose="02020603050405020304" pitchFamily="18" charset="0"/>
                <a:cs typeface="Times New Roman" panose="02020603050405020304" pitchFamily="18" charset="0"/>
              </a:rPr>
              <a:t>circRNA</a:t>
            </a:r>
            <a:r>
              <a:rPr lang="en-US" altLang="zh-CN" sz="2400" dirty="0">
                <a:latin typeface="Times New Roman" panose="02020603050405020304" pitchFamily="18" charset="0"/>
                <a:cs typeface="Times New Roman" panose="02020603050405020304" pitchFamily="18" charset="0"/>
              </a:rPr>
              <a:t> sequence to jointly improve its stability and protein coding potential.</a:t>
            </a:r>
            <a:endParaRPr lang="zh-CN" altLang="en-US" sz="2400" dirty="0">
              <a:latin typeface="Times New Roman" panose="02020603050405020304" pitchFamily="18" charset="0"/>
              <a:cs typeface="Times New Roman" panose="02020603050405020304" pitchFamily="18" charset="0"/>
            </a:endParaRPr>
          </a:p>
        </p:txBody>
      </p:sp>
      <p:pic>
        <p:nvPicPr>
          <p:cNvPr id="12" name="图片 11"/>
          <p:cNvPicPr>
            <a:picLocks noChangeAspect="1"/>
          </p:cNvPicPr>
          <p:nvPr/>
        </p:nvPicPr>
        <p:blipFill>
          <a:blip r:embed="rId1"/>
          <a:stretch>
            <a:fillRect/>
          </a:stretch>
        </p:blipFill>
        <p:spPr>
          <a:xfrm>
            <a:off x="282632" y="1631893"/>
            <a:ext cx="3445625" cy="32302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Proven Benefits</a:t>
            </a:r>
            <a:endParaRPr lang="en-US" altLang="zh-CN"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2016760" y="1230630"/>
            <a:ext cx="9716135" cy="6659880"/>
          </a:xfrm>
          <a:prstGeom prst="rect">
            <a:avLst/>
          </a:prstGeom>
          <a:noFill/>
        </p:spPr>
        <p:txBody>
          <a:bodyPr wrap="square" rtlCol="0">
            <a:noAutofit/>
          </a:bodyPr>
          <a:p>
            <a:pPr algn="just"/>
            <a:r>
              <a:rPr lang="en-US" altLang="zh-CN" sz="2400" b="1">
                <a:latin typeface="Times New Roman" panose="02020603050405020304" pitchFamily="18" charset="0"/>
                <a:ea typeface="微软雅黑" panose="020B0503020204020204" pitchFamily="34" charset="-122"/>
                <a:cs typeface="Times New Roman" panose="02020603050405020304" pitchFamily="18" charset="0"/>
              </a:rPr>
              <a:t>The circDesign algorithm greatly prolongs the expression time of proteins by designing more stable CDS and select IRES in circRNA. </a:t>
            </a:r>
            <a:endParaRPr lang="en-US" altLang="zh-CN" sz="2400" b="1">
              <a:latin typeface="Times New Roman" panose="02020603050405020304" pitchFamily="18" charset="0"/>
              <a:ea typeface="微软雅黑" panose="020B0503020204020204" pitchFamily="34" charset="-122"/>
              <a:cs typeface="Times New Roman" panose="02020603050405020304" pitchFamily="18" charset="0"/>
            </a:endParaRPr>
          </a:p>
          <a:p>
            <a:pPr algn="just"/>
            <a:endParaRPr lang="en-US" altLang="zh-CN" sz="2400" b="1">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charset="0"/>
              <a:buChar char="l"/>
            </a:pPr>
            <a:r>
              <a:rPr lang="en-US" altLang="zh-CN" sz="1600">
                <a:latin typeface="Times New Roman" panose="02020603050405020304" pitchFamily="18" charset="0"/>
                <a:ea typeface="微软雅黑" panose="020B0503020204020204" pitchFamily="34" charset="-122"/>
                <a:cs typeface="Times New Roman" panose="02020603050405020304" pitchFamily="18" charset="0"/>
              </a:rPr>
              <a:t>In</a:t>
            </a:r>
            <a:r>
              <a:rPr lang="en-US" altLang="zh-CN" sz="1600" b="1">
                <a:latin typeface="Times New Roman" panose="02020603050405020304" pitchFamily="18" charset="0"/>
                <a:ea typeface="微软雅黑" panose="020B0503020204020204" pitchFamily="34" charset="-122"/>
                <a:cs typeface="Times New Roman" panose="02020603050405020304" pitchFamily="18" charset="0"/>
              </a:rPr>
              <a:t> traditional linear RNA and common circRNA</a:t>
            </a:r>
            <a:r>
              <a:rPr lang="en-US" altLang="zh-CN" sz="1600">
                <a:latin typeface="Times New Roman" panose="02020603050405020304" pitchFamily="18" charset="0"/>
                <a:ea typeface="微软雅黑" panose="020B0503020204020204" pitchFamily="34" charset="-122"/>
                <a:cs typeface="Times New Roman" panose="02020603050405020304" pitchFamily="18" charset="0"/>
              </a:rPr>
              <a:t> systems, the structure is instable and easy influenced by enzymatic degradation, so protein expression is low. However, circDesign algorithm solve the problem by careful computational optimization. The algorithm strategically selects internal ribosome entry sites (IRES) and coding sequences (CDS) to reduce structural influence. In this way, it prolongs the translational time of circRNAs. This structural optimizations greatly improve circRNA's translational ability, making proteins express stable and long. This will benefit a lot to  therapeutic applications. </a:t>
            </a:r>
            <a:endParaRPr lang="en-US" altLang="zh-CN" sz="160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buFont typeface="Wingdings" panose="05000000000000000000" charset="0"/>
              <a:buChar char="l"/>
            </a:pPr>
            <a:r>
              <a:rPr lang="en-US" altLang="zh-CN" sz="1600">
                <a:latin typeface="Times New Roman" panose="02020603050405020304" pitchFamily="18" charset="0"/>
                <a:ea typeface="微软雅黑" panose="020B0503020204020204" pitchFamily="34" charset="-122"/>
                <a:cs typeface="Times New Roman" panose="02020603050405020304" pitchFamily="18" charset="0"/>
                <a:sym typeface="+mn-ea"/>
              </a:rPr>
              <a:t>Expect from protein expression, circDesign also greatly </a:t>
            </a:r>
            <a:r>
              <a:rPr lang="en-US" altLang="zh-CN" sz="1600" b="1">
                <a:latin typeface="Times New Roman" panose="02020603050405020304" pitchFamily="18" charset="0"/>
                <a:ea typeface="微软雅黑" panose="020B0503020204020204" pitchFamily="34" charset="-122"/>
                <a:cs typeface="Times New Roman" panose="02020603050405020304" pitchFamily="18" charset="0"/>
                <a:sym typeface="+mn-ea"/>
              </a:rPr>
              <a:t>improves the stability of circRNA</a:t>
            </a:r>
            <a:r>
              <a:rPr lang="en-US" altLang="zh-CN" sz="1600">
                <a:latin typeface="Times New Roman" panose="02020603050405020304" pitchFamily="18" charset="0"/>
                <a:ea typeface="微软雅黑" panose="020B0503020204020204" pitchFamily="34" charset="-122"/>
                <a:cs typeface="Times New Roman" panose="02020603050405020304" pitchFamily="18" charset="0"/>
                <a:sym typeface="+mn-ea"/>
              </a:rPr>
              <a:t>, significantly enhancing vaccine efficacy and therapeutic ability. Nowadays, stability is one of the most difficult problems for RNA-based therapeutics because RNA molecules are rapidly degraded in human bodies. CircDesign solve the problem  by optimizing the circRNA secondary structures. This can minimize the sensitivity of  RNA to enzymatic degradation. Therefore, circDesign not only improve the stability but also make a contribution to effective vaccines. Its stability extend antigenic activity and reduce dosage frequency. To sum up, circDesign is a advanced technology for solving stability challenges in RNA therapeutics and vaccine development. It is a outstanding innovation in the field of pharmaceuticals.</a:t>
            </a:r>
            <a:endParaRPr lang="en-US" altLang="zh-CN" sz="1600">
              <a:latin typeface="Times New Roman" panose="02020603050405020304" pitchFamily="18" charset="0"/>
              <a:ea typeface="微软雅黑" panose="020B0503020204020204" pitchFamily="34" charset="-122"/>
              <a:cs typeface="Times New Roman" panose="02020603050405020304" pitchFamily="18" charset="0"/>
            </a:endParaRPr>
          </a:p>
          <a:p>
            <a:pPr algn="just"/>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algn="just"/>
            <a:endParaRPr lang="en-US" altLang="zh-CN" sz="1600">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p:nvPr>
            <p:ph type="title"/>
          </p:nvPr>
        </p:nvSpPr>
        <p:spPr>
          <a:xfrm>
            <a:off x="-324485" y="512445"/>
            <a:ext cx="12516485" cy="863600"/>
          </a:xfrm>
        </p:spPr>
        <p:txBody>
          <a:bodyPr>
            <a:normAutofit/>
          </a:bodyPr>
          <a:lstStyle/>
          <a:p>
            <a:r>
              <a:rPr lang="en-US" altLang="zh-CN" dirty="0">
                <a:latin typeface="Times New Roman" panose="02020603050405020304" pitchFamily="18" charset="0"/>
                <a:cs typeface="Times New Roman" panose="02020603050405020304" pitchFamily="18" charset="0"/>
              </a:rPr>
              <a:t>Challenges and Limitations</a:t>
            </a:r>
            <a:endParaRPr lang="en-US" altLang="zh-CN" dirty="0">
              <a:latin typeface="Times New Roman" panose="02020603050405020304" pitchFamily="18" charset="0"/>
              <a:cs typeface="Times New Roman" panose="02020603050405020304" pitchFamily="18" charset="0"/>
            </a:endParaRPr>
          </a:p>
        </p:txBody>
      </p:sp>
      <p:sp>
        <p:nvSpPr>
          <p:cNvPr id="8" name="文本框 7"/>
          <p:cNvSpPr txBox="1"/>
          <p:nvPr/>
        </p:nvSpPr>
        <p:spPr>
          <a:xfrm>
            <a:off x="129540" y="2513330"/>
            <a:ext cx="5193030" cy="3416320"/>
          </a:xfrm>
          <a:prstGeom prst="rect">
            <a:avLst/>
          </a:prstGeom>
          <a:noFill/>
        </p:spPr>
        <p:txBody>
          <a:bodyPr wrap="square" rtlCol="0">
            <a:spAutoFit/>
          </a:bodyPr>
          <a:lstStyle/>
          <a:p>
            <a:r>
              <a:rPr lang="en-US" altLang="zh-CN">
                <a:latin typeface="Times New Roman" panose="02020603050405020304" pitchFamily="18" charset="0"/>
                <a:cs typeface="Times New Roman" panose="02020603050405020304" pitchFamily="18" charset="0"/>
              </a:rPr>
              <a:t>O</a:t>
            </a:r>
            <a:r>
              <a:rPr lang="zh-CN" altLang="en-US">
                <a:latin typeface="Times New Roman" panose="02020603050405020304" pitchFamily="18" charset="0"/>
                <a:cs typeface="Times New Roman" panose="02020603050405020304" pitchFamily="18" charset="0"/>
              </a:rPr>
              <a:t>ne of the major limitations is that mRNA expression is influenced by several factors, including tertiary structure, codon usage bias, untranslated regions , and cellular context(Mo et al., 2025). This means that optimizing only a single part, such as the coding sequence, is insufficient for maximizing translation efficiency. Additionally, current research is focused on CDS and IRES, without considering other special regions of mRNA that influence significantly to function and stability (Xu et al., 2025). It may reduce the stability and translation efficiency of mRNA due to the ignorance of some special codon.</a:t>
            </a:r>
            <a:endParaRPr lang="zh-CN" altLang="en-US">
              <a:latin typeface="Times New Roman" panose="02020603050405020304" pitchFamily="18" charset="0"/>
              <a:cs typeface="Times New Roman" panose="02020603050405020304" pitchFamily="18" charset="0"/>
            </a:endParaRPr>
          </a:p>
        </p:txBody>
      </p:sp>
      <p:sp>
        <p:nvSpPr>
          <p:cNvPr id="10" name="文本框 9"/>
          <p:cNvSpPr txBox="1"/>
          <p:nvPr/>
        </p:nvSpPr>
        <p:spPr>
          <a:xfrm>
            <a:off x="572135" y="1717675"/>
            <a:ext cx="4808855" cy="400110"/>
          </a:xfrm>
          <a:prstGeom prst="rect">
            <a:avLst/>
          </a:prstGeom>
          <a:noFill/>
        </p:spPr>
        <p:txBody>
          <a:bodyPr wrap="square" rtlCol="0">
            <a:spAutoFit/>
          </a:bodyPr>
          <a:lstStyle/>
          <a:p>
            <a:r>
              <a:rPr lang="zh-CN" altLang="en-US">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focuses on a single coding sequence (CDS)</a:t>
            </a:r>
            <a:endParaRPr lang="zh-CN" altLang="en-US" sz="2000" b="1">
              <a:latin typeface="Times New Roman" panose="02020603050405020304" pitchFamily="18" charset="0"/>
              <a:cs typeface="Times New Roman" panose="02020603050405020304" pitchFamily="18" charset="0"/>
            </a:endParaRPr>
          </a:p>
        </p:txBody>
      </p:sp>
      <p:sp>
        <p:nvSpPr>
          <p:cNvPr id="11" name="文本框 10"/>
          <p:cNvSpPr txBox="1"/>
          <p:nvPr/>
        </p:nvSpPr>
        <p:spPr>
          <a:xfrm>
            <a:off x="6729730" y="1804035"/>
            <a:ext cx="5417820" cy="398780"/>
          </a:xfrm>
          <a:prstGeom prst="rect">
            <a:avLst/>
          </a:prstGeom>
          <a:noFill/>
        </p:spPr>
        <p:txBody>
          <a:bodyPr wrap="square" rtlCol="0">
            <a:spAutoFit/>
          </a:bodyPr>
          <a:lstStyle/>
          <a:p>
            <a:r>
              <a:rPr lang="en-US" altLang="zh-CN" sz="2000" b="1">
                <a:latin typeface="Times New Roman" panose="02020603050405020304" pitchFamily="18" charset="0"/>
                <a:cs typeface="Times New Roman" panose="02020603050405020304" pitchFamily="18" charset="0"/>
              </a:rPr>
              <a:t>lack of  chemically modified nucleotides</a:t>
            </a:r>
            <a:endParaRPr lang="en-US" altLang="zh-CN" sz="2000" b="1">
              <a:latin typeface="Times New Roman" panose="02020603050405020304" pitchFamily="18" charset="0"/>
              <a:cs typeface="Times New Roman" panose="02020603050405020304" pitchFamily="18" charset="0"/>
            </a:endParaRPr>
          </a:p>
        </p:txBody>
      </p:sp>
      <p:sp>
        <p:nvSpPr>
          <p:cNvPr id="12" name="文本框 11"/>
          <p:cNvSpPr txBox="1"/>
          <p:nvPr/>
        </p:nvSpPr>
        <p:spPr>
          <a:xfrm>
            <a:off x="6562090" y="2630805"/>
            <a:ext cx="5374640" cy="3138170"/>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A</a:t>
            </a:r>
            <a:r>
              <a:rPr>
                <a:latin typeface="Times New Roman" panose="02020603050405020304" pitchFamily="18" charset="0"/>
                <a:cs typeface="Times New Roman" panose="02020603050405020304" pitchFamily="18" charset="0"/>
              </a:rPr>
              <a:t>nother critical limitation is not incorporation of modified nucleotides in current circRNA design strategies(Xu et al., 2025). Modified nucleotides such as pseudouridine or 5-methyleytidine have been shown to improve mRNA stability and translation. The ignorance of it will significantly restrict the full therapeutic and functional potential of circRNA application. If future designs can integrate modified nucleotides based on empirical evidence, the applications of circRNA in therapeutic</a:t>
            </a:r>
            <a:r>
              <a:rPr lang="en-US">
                <a:latin typeface="Times New Roman" panose="02020603050405020304" pitchFamily="18" charset="0"/>
                <a:cs typeface="Times New Roman" panose="02020603050405020304" pitchFamily="18" charset="0"/>
              </a:rPr>
              <a:t> protein expression and gene regulation could be significantly broadened.</a:t>
            </a:r>
            <a:endParaRPr lang="zh-CN"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p:nvPr>
            <p:ph type="title"/>
          </p:nvPr>
        </p:nvSpPr>
        <p:spPr>
          <a:xfrm>
            <a:off x="2289770" y="53131"/>
            <a:ext cx="8607198" cy="792000"/>
          </a:xfrm>
        </p:spPr>
        <p:txBody>
          <a:bodyPr/>
          <a:lstStyle/>
          <a:p>
            <a:r>
              <a:rPr lang="en-US" altLang="zh-CN" dirty="0"/>
              <a:t>Conclusion</a:t>
            </a:r>
            <a:endParaRPr lang="zh-CN" altLang="en-US" dirty="0"/>
          </a:p>
        </p:txBody>
      </p:sp>
      <p:pic>
        <p:nvPicPr>
          <p:cNvPr id="3" name="图片 2"/>
          <p:cNvPicPr>
            <a:picLocks noChangeAspect="1"/>
          </p:cNvPicPr>
          <p:nvPr/>
        </p:nvPicPr>
        <p:blipFill>
          <a:blip r:embed="rId1"/>
          <a:srcRect t="1681"/>
          <a:stretch>
            <a:fillRect/>
          </a:stretch>
        </p:blipFill>
        <p:spPr>
          <a:xfrm>
            <a:off x="314041" y="987742"/>
            <a:ext cx="5781959" cy="2397401"/>
          </a:xfrm>
          <a:prstGeom prst="rect">
            <a:avLst/>
          </a:prstGeom>
        </p:spPr>
      </p:pic>
      <p:pic>
        <p:nvPicPr>
          <p:cNvPr id="6" name="图片 5"/>
          <p:cNvPicPr>
            <a:picLocks noChangeAspect="1"/>
          </p:cNvPicPr>
          <p:nvPr/>
        </p:nvPicPr>
        <p:blipFill>
          <a:blip r:embed="rId2"/>
          <a:stretch>
            <a:fillRect/>
          </a:stretch>
        </p:blipFill>
        <p:spPr>
          <a:xfrm>
            <a:off x="3907319" y="3457056"/>
            <a:ext cx="2188681" cy="2170289"/>
          </a:xfrm>
          <a:prstGeom prst="rect">
            <a:avLst/>
          </a:prstGeom>
        </p:spPr>
      </p:pic>
      <p:pic>
        <p:nvPicPr>
          <p:cNvPr id="8" name="图片 7"/>
          <p:cNvPicPr>
            <a:picLocks noChangeAspect="1"/>
          </p:cNvPicPr>
          <p:nvPr/>
        </p:nvPicPr>
        <p:blipFill>
          <a:blip r:embed="rId3"/>
          <a:stretch>
            <a:fillRect/>
          </a:stretch>
        </p:blipFill>
        <p:spPr>
          <a:xfrm>
            <a:off x="314041" y="3457056"/>
            <a:ext cx="1995904" cy="2131642"/>
          </a:xfrm>
          <a:prstGeom prst="rect">
            <a:avLst/>
          </a:prstGeom>
        </p:spPr>
      </p:pic>
      <p:sp>
        <p:nvSpPr>
          <p:cNvPr id="13" name="文本框 12"/>
          <p:cNvSpPr txBox="1"/>
          <p:nvPr/>
        </p:nvSpPr>
        <p:spPr>
          <a:xfrm>
            <a:off x="2198447" y="915829"/>
            <a:ext cx="3027708" cy="369332"/>
          </a:xfrm>
          <a:prstGeom prst="rect">
            <a:avLst/>
          </a:prstGeom>
          <a:noFill/>
        </p:spPr>
        <p:txBody>
          <a:bodyPr wrap="square">
            <a:spAutoFit/>
          </a:bodyPr>
          <a:lstStyle/>
          <a:p>
            <a:r>
              <a:rPr lang="en-US" altLang="zh-CN" dirty="0"/>
              <a:t>P</a:t>
            </a:r>
            <a:r>
              <a:rPr lang="sv-SE" dirty="0"/>
              <a:t>roteinexpressionlevels</a:t>
            </a:r>
            <a:endParaRPr lang="en-US" dirty="0"/>
          </a:p>
        </p:txBody>
      </p:sp>
      <p:sp>
        <p:nvSpPr>
          <p:cNvPr id="15" name="文本框 14"/>
          <p:cNvSpPr txBox="1"/>
          <p:nvPr/>
        </p:nvSpPr>
        <p:spPr>
          <a:xfrm>
            <a:off x="314041" y="5588698"/>
            <a:ext cx="2437486" cy="646331"/>
          </a:xfrm>
          <a:prstGeom prst="rect">
            <a:avLst/>
          </a:prstGeom>
          <a:noFill/>
        </p:spPr>
        <p:txBody>
          <a:bodyPr wrap="square">
            <a:spAutoFit/>
          </a:bodyPr>
          <a:lstStyle/>
          <a:p>
            <a:r>
              <a:rPr lang="en-US" dirty="0"/>
              <a:t>IRES with the greatest structural deviation</a:t>
            </a:r>
            <a:endParaRPr lang="en-US" dirty="0"/>
          </a:p>
        </p:txBody>
      </p:sp>
      <p:sp>
        <p:nvSpPr>
          <p:cNvPr id="17" name="文本框 16"/>
          <p:cNvSpPr txBox="1"/>
          <p:nvPr/>
        </p:nvSpPr>
        <p:spPr>
          <a:xfrm>
            <a:off x="4025347" y="5629950"/>
            <a:ext cx="2782957" cy="646331"/>
          </a:xfrm>
          <a:prstGeom prst="rect">
            <a:avLst/>
          </a:prstGeom>
          <a:noFill/>
        </p:spPr>
        <p:txBody>
          <a:bodyPr wrap="square">
            <a:spAutoFit/>
          </a:bodyPr>
          <a:lstStyle/>
          <a:p>
            <a:r>
              <a:rPr lang="en-US" dirty="0"/>
              <a:t>IRES with the least structural deviation</a:t>
            </a:r>
            <a:endParaRPr lang="en-US" dirty="0"/>
          </a:p>
        </p:txBody>
      </p:sp>
      <p:pic>
        <p:nvPicPr>
          <p:cNvPr id="19" name="图片 18"/>
          <p:cNvPicPr>
            <a:picLocks noChangeAspect="1"/>
          </p:cNvPicPr>
          <p:nvPr/>
        </p:nvPicPr>
        <p:blipFill>
          <a:blip r:embed="rId4"/>
          <a:srcRect r="11371"/>
          <a:stretch>
            <a:fillRect/>
          </a:stretch>
        </p:blipFill>
        <p:spPr>
          <a:xfrm>
            <a:off x="2471266" y="3648514"/>
            <a:ext cx="1274732" cy="1438275"/>
          </a:xfrm>
          <a:prstGeom prst="rect">
            <a:avLst/>
          </a:prstGeom>
        </p:spPr>
      </p:pic>
      <p:sp>
        <p:nvSpPr>
          <p:cNvPr id="21" name="文本框 20"/>
          <p:cNvSpPr txBox="1"/>
          <p:nvPr/>
        </p:nvSpPr>
        <p:spPr>
          <a:xfrm>
            <a:off x="6306009" y="4009618"/>
            <a:ext cx="4526371" cy="1477328"/>
          </a:xfrm>
          <a:prstGeom prst="rect">
            <a:avLst/>
          </a:prstGeom>
          <a:noFill/>
        </p:spPr>
        <p:txBody>
          <a:bodyPr wrap="square">
            <a:spAutoFit/>
          </a:bodyPr>
          <a:lstStyle/>
          <a:p>
            <a:r>
              <a:rPr lang="en-US" i="1" dirty="0">
                <a:latin typeface="Times New Roman" panose="02020603050405020304" pitchFamily="18" charset="0"/>
                <a:cs typeface="Times New Roman" panose="02020603050405020304" pitchFamily="18" charset="0"/>
              </a:rPr>
              <a:t>The red line indicates that the bases of the IRES structure are connected to other regions, resulting in the destruction of the IRES structure. The blue lines indicate the normal base pairing within each structure.</a:t>
            </a:r>
            <a:endParaRPr lang="en-US" i="1" dirty="0">
              <a:latin typeface="Times New Roman" panose="02020603050405020304" pitchFamily="18" charset="0"/>
              <a:cs typeface="Times New Roman" panose="02020603050405020304" pitchFamily="18" charset="0"/>
            </a:endParaRPr>
          </a:p>
        </p:txBody>
      </p:sp>
      <p:sp>
        <p:nvSpPr>
          <p:cNvPr id="23" name="文本框 22"/>
          <p:cNvSpPr txBox="1"/>
          <p:nvPr/>
        </p:nvSpPr>
        <p:spPr>
          <a:xfrm>
            <a:off x="6593369" y="1274503"/>
            <a:ext cx="4947322" cy="1569660"/>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It can be clearly seen that the smaller the IRES structural deviation of RNA, the higher the expression level of protein.</a:t>
            </a:r>
            <a:endParaRPr lang="en-US" sz="2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p:nvPr>
            <p:ph type="title"/>
          </p:nvPr>
        </p:nvSpPr>
        <p:spPr>
          <a:xfrm>
            <a:off x="1659904" y="2514703"/>
            <a:ext cx="8607198" cy="792000"/>
          </a:xfrm>
        </p:spPr>
        <p:txBody>
          <a:bodyPr>
            <a:noAutofit/>
          </a:bodyPr>
          <a:lstStyle/>
          <a:p>
            <a:r>
              <a:rPr lang="en-US" sz="9600" dirty="0">
                <a:latin typeface="Times New Roman" panose="02020603050405020304" pitchFamily="18" charset="0"/>
                <a:cs typeface="Times New Roman" panose="02020603050405020304" pitchFamily="18" charset="0"/>
              </a:rPr>
              <a:t>Thank you!</a:t>
            </a:r>
            <a:endParaRPr lang="en-US" sz="96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主题">
  <a:themeElements>
    <a:clrScheme name="science students">
      <a:dk1>
        <a:sysClr val="windowText" lastClr="000000"/>
      </a:dk1>
      <a:lt1>
        <a:sysClr val="window" lastClr="FFFFFF"/>
      </a:lt1>
      <a:dk2>
        <a:srgbClr val="44546A"/>
      </a:dk2>
      <a:lt2>
        <a:srgbClr val="FADC2B"/>
      </a:lt2>
      <a:accent1>
        <a:srgbClr val="ED1C24"/>
      </a:accent1>
      <a:accent2>
        <a:srgbClr val="3C3C3C"/>
      </a:accent2>
      <a:accent3>
        <a:srgbClr val="646464"/>
      </a:accent3>
      <a:accent4>
        <a:srgbClr val="8C8C8C"/>
      </a:accent4>
      <a:accent5>
        <a:srgbClr val="B4B4B4"/>
      </a:accent5>
      <a:accent6>
        <a:srgbClr val="9B9B9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science students">
      <a:dk1>
        <a:sysClr val="windowText" lastClr="000000"/>
      </a:dk1>
      <a:lt1>
        <a:sysClr val="window" lastClr="FFFFFF"/>
      </a:lt1>
      <a:dk2>
        <a:srgbClr val="44546A"/>
      </a:dk2>
      <a:lt2>
        <a:srgbClr val="FADC2B"/>
      </a:lt2>
      <a:accent1>
        <a:srgbClr val="ED1C24"/>
      </a:accent1>
      <a:accent2>
        <a:srgbClr val="3C3C3C"/>
      </a:accent2>
      <a:accent3>
        <a:srgbClr val="646464"/>
      </a:accent3>
      <a:accent4>
        <a:srgbClr val="8C8C8C"/>
      </a:accent4>
      <a:accent5>
        <a:srgbClr val="B4B4B4"/>
      </a:accent5>
      <a:accent6>
        <a:srgbClr val="9B9B9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科学项目演示文稿(宽屏)</Template>
  <TotalTime>0</TotalTime>
  <Words>4007</Words>
  <Application>WPS 演示</Application>
  <PresentationFormat>宽屏</PresentationFormat>
  <Paragraphs>45</Paragraphs>
  <Slides>6</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6</vt:i4>
      </vt:variant>
    </vt:vector>
  </HeadingPairs>
  <TitlesOfParts>
    <vt:vector size="18" baseType="lpstr">
      <vt:lpstr>Arial</vt:lpstr>
      <vt:lpstr>宋体</vt:lpstr>
      <vt:lpstr>Wingdings</vt:lpstr>
      <vt:lpstr>微软雅黑</vt:lpstr>
      <vt:lpstr>Times New Roman</vt:lpstr>
      <vt:lpstr>等线 Light</vt:lpstr>
      <vt:lpstr>Arial Unicode MS</vt:lpstr>
      <vt:lpstr>Calibri Light</vt:lpstr>
      <vt:lpstr>Calibri</vt:lpstr>
      <vt:lpstr>Wingdings</vt:lpstr>
      <vt:lpstr>Office 主题</vt:lpstr>
      <vt:lpstr>2_Office 主题</vt:lpstr>
      <vt:lpstr>The Influences of Circular RNA Design Based on Computer Algorithms on the Future </vt:lpstr>
      <vt:lpstr>Introduction to circRNA and circdesign</vt:lpstr>
      <vt:lpstr>Proven Benefits</vt:lpstr>
      <vt:lpstr>Challenges and Limitations</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川石 徐</dc:creator>
  <cp:lastModifiedBy>千百度</cp:lastModifiedBy>
  <cp:revision>9</cp:revision>
  <dcterms:created xsi:type="dcterms:W3CDTF">1900-01-01T00:00:00Z</dcterms:created>
  <dcterms:modified xsi:type="dcterms:W3CDTF">2025-06-19T08:40:53Z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0x0101008D8B3457135D67479991424C624CBB4704002439B9162B2E88498A324BEFF3815221</vt:lpwstr>
  </property>
  <property fmtid="{D5CDD505-2E9C-101B-9397-08002B2CF9AE}" pid="3" name="ICV">
    <vt:lpwstr>6BD9B66E36334E54BAD6D5FF977BD0D4_12</vt:lpwstr>
  </property>
  <property fmtid="{D5CDD505-2E9C-101B-9397-08002B2CF9AE}" pid="4" name="KSOProductBuildVer">
    <vt:lpwstr>2052-12.1.0.20305</vt:lpwstr>
  </property>
</Properties>
</file>